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1"/>
  </p:notesMasterIdLst>
  <p:sldIdLst>
    <p:sldId id="256" r:id="rId5"/>
    <p:sldId id="312" r:id="rId6"/>
    <p:sldId id="369" r:id="rId7"/>
    <p:sldId id="357" r:id="rId8"/>
    <p:sldId id="320" r:id="rId9"/>
    <p:sldId id="371" r:id="rId10"/>
    <p:sldId id="374" r:id="rId11"/>
    <p:sldId id="372" r:id="rId12"/>
    <p:sldId id="329" r:id="rId13"/>
    <p:sldId id="360" r:id="rId14"/>
    <p:sldId id="363" r:id="rId15"/>
    <p:sldId id="367" r:id="rId16"/>
    <p:sldId id="368" r:id="rId17"/>
    <p:sldId id="373" r:id="rId18"/>
    <p:sldId id="365" r:id="rId19"/>
    <p:sldId id="34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390D3-6736-E248-B1EC-15F3573F0487}" v="301" dt="2024-03-19T16:24:49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4"/>
    <p:restoredTop sz="94704"/>
  </p:normalViewPr>
  <p:slideViewPr>
    <p:cSldViewPr snapToGrid="0">
      <p:cViewPr varScale="1">
        <p:scale>
          <a:sx n="90" d="100"/>
          <a:sy n="90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formative question: Which example is not a high throughput computing job (four or five choices). Then differentiate via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BEE8B-9491-051E-8E63-E13E0F6E5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6435C-F0FA-345C-A187-2E600D107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66D3F-6D06-9843-670B-767032361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formative assessment questions. Which would you use for job arrays?  Which would you use for Load Balancer/Gnu parallel?  Also – animate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DCBA-364A-07C3-945A-AA05217FA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7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53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1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of these methods best fits your workflow?  What is your domain (multiple-choice – NSF disc w/ “other”)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2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3/7/2025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easy_parallelization_htc_prim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sgconnect.ne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easy_parallelization_htc_primer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873" y="4467463"/>
            <a:ext cx="11140253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Primer: Incredibly Easy Parallelization with High Throughput Computing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Download the example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2D865E-D3DA-D9BA-7CBE-331337EAE2DD}"/>
              </a:ext>
            </a:extLst>
          </p:cNvPr>
          <p:cNvSpPr txBox="1"/>
          <p:nvPr/>
        </p:nvSpPr>
        <p:spPr>
          <a:xfrm>
            <a:off x="152141" y="1533293"/>
            <a:ext cx="11887718" cy="42473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]$ cd /scratch/alpine/$USER</a:t>
            </a:r>
          </a:p>
          <a:p>
            <a:r>
              <a:rPr lang="en-US" dirty="0">
                <a:latin typeface="Monaco" pitchFamily="2" charset="77"/>
              </a:rPr>
              <a:t>]$ git clone </a:t>
            </a:r>
            <a:r>
              <a:rPr lang="en-US" dirty="0">
                <a:latin typeface="Monaco" pitchFamily="2" charset="77"/>
                <a:hlinkClick r:id="rId3"/>
              </a:rPr>
              <a:t>https://github.com/ResearchComputing/easy_parallelization_htc_primer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cd </a:t>
            </a:r>
            <a:r>
              <a:rPr lang="en-US" dirty="0" err="1">
                <a:latin typeface="Monaco" pitchFamily="2" charset="77"/>
              </a:rPr>
              <a:t>easy_parallelization_htc_primer</a:t>
            </a:r>
            <a:r>
              <a:rPr lang="en-US" dirty="0">
                <a:latin typeface="Monaco" pitchFamily="2" charset="77"/>
              </a:rPr>
              <a:t>/examples</a:t>
            </a:r>
          </a:p>
          <a:p>
            <a:r>
              <a:rPr lang="en-US" dirty="0">
                <a:latin typeface="Monaco" pitchFamily="2" charset="77"/>
              </a:rPr>
              <a:t>]$ ls</a:t>
            </a:r>
          </a:p>
          <a:p>
            <a:r>
              <a:rPr lang="en-US" dirty="0" err="1">
                <a:latin typeface="Monaco" pitchFamily="2" charset="77"/>
              </a:rPr>
              <a:t>cars_mpg_array.sh</a:t>
            </a:r>
            <a:r>
              <a:rPr lang="en-US" dirty="0">
                <a:latin typeface="Monaco" pitchFamily="2" charset="77"/>
              </a:rPr>
              <a:t>        </a:t>
            </a:r>
            <a:r>
              <a:rPr lang="en-US" dirty="0" err="1">
                <a:latin typeface="Monaco" pitchFamily="2" charset="77"/>
              </a:rPr>
              <a:t>cars_mpg_input_args_array.txt</a:t>
            </a:r>
            <a:r>
              <a:rPr lang="en-US" dirty="0">
                <a:latin typeface="Monaco" pitchFamily="2" charset="77"/>
              </a:rPr>
              <a:t>            </a:t>
            </a:r>
            <a:r>
              <a:rPr lang="en-US" dirty="0" err="1">
                <a:latin typeface="Monaco" pitchFamily="2" charset="77"/>
              </a:rPr>
              <a:t>cars_mpg_input_commands_lb.txt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 err="1">
                <a:latin typeface="Monaco" pitchFamily="2" charset="77"/>
              </a:rPr>
              <a:t>cars_mpg_gnuparallel.sh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cars_mpg_input_commands_gnuparallel.txt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cars_mpg_lb.sh</a:t>
            </a:r>
            <a:endParaRPr lang="en-US" dirty="0">
              <a:latin typeface="Monaco" pitchFamily="2" charset="77"/>
            </a:endParaRP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cat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import sys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car=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[1]</a:t>
            </a:r>
          </a:p>
          <a:p>
            <a:r>
              <a:rPr lang="en-US" dirty="0">
                <a:latin typeface="Monaco" pitchFamily="2" charset="77"/>
              </a:rPr>
              <a:t>mpg=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[2]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print("The " + car + " gets " + mpg + " mpg.")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0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317377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1 Example: Job Arrays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443579" y="183027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cars_mpg_array.sh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job script cars_mpg_array.sh emphasizing how to set up an array job script.  A key aspect is the &quot;array&quot; directive in Slurm.">
            <a:extLst>
              <a:ext uri="{FF2B5EF4-FFF2-40B4-BE49-F238E27FC236}">
                <a16:creationId xmlns:a16="http://schemas.microsoft.com/office/drawing/2014/main" id="{D5148D11-7987-2F58-4F60-306FA70F68E2}"/>
              </a:ext>
            </a:extLst>
          </p:cNvPr>
          <p:cNvGrpSpPr/>
          <p:nvPr/>
        </p:nvGrpSpPr>
        <p:grpSpPr>
          <a:xfrm>
            <a:off x="556590" y="2225702"/>
            <a:ext cx="8652843" cy="3611217"/>
            <a:chOff x="556590" y="2225702"/>
            <a:chExt cx="8652843" cy="3611217"/>
          </a:xfrm>
        </p:grpSpPr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26453193-E7EA-0680-042D-C7B778ADA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8876"/>
            <a:stretch/>
          </p:blipFill>
          <p:spPr>
            <a:xfrm>
              <a:off x="556590" y="2225702"/>
              <a:ext cx="7807371" cy="36112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4540" y="4267782"/>
              <a:ext cx="1935735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460275" y="4083116"/>
              <a:ext cx="27751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This flag makes the array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5178287" y="5323398"/>
              <a:ext cx="2594113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1792" y="5174137"/>
              <a:ext cx="1337641" cy="362952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14D720-CBDA-FB52-51CA-3398DC22F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8888" y="3565416"/>
              <a:ext cx="1935735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A38862-FC2E-BBEE-0F9C-BE6A5E9B4CFA}"/>
                </a:ext>
              </a:extLst>
            </p:cNvPr>
            <p:cNvSpPr txBox="1"/>
            <p:nvPr/>
          </p:nvSpPr>
          <p:spPr>
            <a:xfrm>
              <a:off x="4324602" y="3405218"/>
              <a:ext cx="40062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Only request resources for 1 member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9186869" y="386502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cars_mpg_args_array.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19" name="Picture 18" descr="Example of an input file for a Slurm job array.">
            <a:extLst>
              <a:ext uri="{FF2B5EF4-FFF2-40B4-BE49-F238E27FC236}">
                <a16:creationId xmlns:a16="http://schemas.microsoft.com/office/drawing/2014/main" id="{4804D51E-73F8-2003-2F9A-99AEF61A1C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08825" y="4511356"/>
            <a:ext cx="2124532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5AFA3B-8790-8809-3D5B-9C68D161C0BC}"/>
              </a:ext>
            </a:extLst>
          </p:cNvPr>
          <p:cNvSpPr txBox="1"/>
          <p:nvPr/>
        </p:nvSpPr>
        <p:spPr>
          <a:xfrm>
            <a:off x="8540612" y="1380323"/>
            <a:ext cx="224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1C231-EAC7-3FF0-11EA-425F1F9490B2}"/>
              </a:ext>
            </a:extLst>
          </p:cNvPr>
          <p:cNvSpPr txBox="1"/>
          <p:nvPr/>
        </p:nvSpPr>
        <p:spPr>
          <a:xfrm>
            <a:off x="8610600" y="1706271"/>
            <a:ext cx="3446394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cars_mpg_array.sh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2 Example: Load Balancer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lb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cars_mpg_lb.sh job script emphasizing how to set up a load balance job.  A key aspect is the need to request enough resources to complete all load balance members, and the need to load the load balance module.">
            <a:extLst>
              <a:ext uri="{FF2B5EF4-FFF2-40B4-BE49-F238E27FC236}">
                <a16:creationId xmlns:a16="http://schemas.microsoft.com/office/drawing/2014/main" id="{29461AA2-8237-3504-0C31-000F4642953E}"/>
              </a:ext>
            </a:extLst>
          </p:cNvPr>
          <p:cNvGrpSpPr/>
          <p:nvPr/>
        </p:nvGrpSpPr>
        <p:grpSpPr>
          <a:xfrm>
            <a:off x="593035" y="2043882"/>
            <a:ext cx="6364357" cy="3655552"/>
            <a:chOff x="593035" y="2043882"/>
            <a:chExt cx="6364357" cy="36555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525410-BA86-F071-BD2D-E7239CC4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3035" y="2043882"/>
              <a:ext cx="5290930" cy="36555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4174" y="4607070"/>
              <a:ext cx="149935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115799" y="4104291"/>
              <a:ext cx="2159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Load the ‘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loadbalance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’ module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1367458" y="5189821"/>
              <a:ext cx="2594113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527" y="5281201"/>
              <a:ext cx="2873865" cy="158275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771355-4052-6EEC-E446-C919F65B1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9496" y="3201756"/>
              <a:ext cx="107011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BDDD75-A56A-B269-6BBC-B439353FFA5A}"/>
                </a:ext>
              </a:extLst>
            </p:cNvPr>
            <p:cNvSpPr txBox="1"/>
            <p:nvPr/>
          </p:nvSpPr>
          <p:spPr>
            <a:xfrm>
              <a:off x="3329609" y="2953103"/>
              <a:ext cx="2339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Request resources for all members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_lb.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Example of an input file for a load balance job.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361871" y="137931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6361871" y="1706271"/>
            <a:ext cx="5695123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cars_mpg_lb.sh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3 Example: GNU Parallel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cars_mpg_g</a:t>
            </a:r>
            <a:r>
              <a:rPr lang="en-US" i="1" dirty="0" err="1">
                <a:latin typeface="-apple-system"/>
              </a:rPr>
              <a:t>nuparallel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cars_mpg_gnuparallel.sh job script emphasizing the need to request enough resources for all members, and the need to load the gnu_parallel module. ">
            <a:extLst>
              <a:ext uri="{FF2B5EF4-FFF2-40B4-BE49-F238E27FC236}">
                <a16:creationId xmlns:a16="http://schemas.microsoft.com/office/drawing/2014/main" id="{AD57C7A1-8EFD-D475-820A-02C5D99E23ED}"/>
              </a:ext>
            </a:extLst>
          </p:cNvPr>
          <p:cNvGrpSpPr/>
          <p:nvPr/>
        </p:nvGrpSpPr>
        <p:grpSpPr>
          <a:xfrm>
            <a:off x="547191" y="2084595"/>
            <a:ext cx="6410201" cy="3590766"/>
            <a:chOff x="547191" y="2084595"/>
            <a:chExt cx="6410201" cy="3590766"/>
          </a:xfrm>
        </p:grpSpPr>
        <p:pic>
          <p:nvPicPr>
            <p:cNvPr id="5" name="Picture 4" descr="A computer screen shot of a computer code&#10;&#10;Description automatically generated">
              <a:extLst>
                <a:ext uri="{FF2B5EF4-FFF2-40B4-BE49-F238E27FC236}">
                  <a16:creationId xmlns:a16="http://schemas.microsoft.com/office/drawing/2014/main" id="{9B1D0EB1-2989-0AB7-F533-C1FD4097E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47191" y="2084595"/>
              <a:ext cx="5893365" cy="35907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4174" y="4607070"/>
              <a:ext cx="149935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115799" y="4104291"/>
              <a:ext cx="2159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Load the ‘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gnu_parallel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’ module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2683567" y="5205268"/>
              <a:ext cx="3169856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3722" y="5281201"/>
              <a:ext cx="1033670" cy="137758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621B52-015C-576D-F78E-0C77D0529C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9496" y="3201756"/>
              <a:ext cx="107011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7388F-F3C6-00AA-5F55-48BE8FD8D4FA}"/>
                </a:ext>
              </a:extLst>
            </p:cNvPr>
            <p:cNvSpPr txBox="1"/>
            <p:nvPr/>
          </p:nvSpPr>
          <p:spPr>
            <a:xfrm>
              <a:off x="3329609" y="2953103"/>
              <a:ext cx="2339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Request resources for all members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</a:t>
            </a:r>
            <a:r>
              <a:rPr lang="en-US" i="1" dirty="0" err="1">
                <a:latin typeface="-apple-system"/>
              </a:rPr>
              <a:t>gnuparallel</a:t>
            </a:r>
            <a:r>
              <a:rPr lang="en-US" i="1" u="none" strike="noStrike" dirty="0" err="1">
                <a:effectLst/>
                <a:latin typeface="-apple-system"/>
              </a:rPr>
              <a:t>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Example of an input file for a GNU parallel job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957392" y="141780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7076122" y="1820785"/>
            <a:ext cx="4014581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cars_mpg_gnuparallel.sh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1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8964-47A8-B568-DEC8-C40A558D5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AAEF-DF1A-16B3-8C13-B475D726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363" y="2608263"/>
            <a:ext cx="454818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Concept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EEA76-7437-F695-0076-1326D136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7A212-EB66-6DF9-E75D-602D6E6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 Community HTC Resource beyond Alpine: Open Science Grid (OSG)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EC69-7409-82C4-973C-D8F7E9DC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4" y="1794114"/>
            <a:ext cx="5782383" cy="4163129"/>
          </a:xfrm>
        </p:spPr>
        <p:txBody>
          <a:bodyPr>
            <a:normAutofit/>
          </a:bodyPr>
          <a:lstStyle/>
          <a:p>
            <a:r>
              <a:rPr lang="en-US" sz="2400" dirty="0"/>
              <a:t>NSF/DOE-funded service (free!)</a:t>
            </a:r>
          </a:p>
          <a:p>
            <a:r>
              <a:rPr lang="en-US" sz="2400" dirty="0"/>
              <a:t>Open to any U.S.-based researcher</a:t>
            </a:r>
          </a:p>
          <a:p>
            <a:r>
              <a:rPr lang="en-US" sz="2400" dirty="0"/>
              <a:t>125 institutions sharing spare computing cycles</a:t>
            </a:r>
          </a:p>
          <a:p>
            <a:r>
              <a:rPr lang="en-US" sz="2400" dirty="0"/>
              <a:t>~1 Billion core hours per year used</a:t>
            </a:r>
          </a:p>
          <a:p>
            <a:r>
              <a:rPr lang="en-US" sz="2400" dirty="0"/>
              <a:t>Can get started quickly.  Options for dedicated allocation if needed.</a:t>
            </a:r>
          </a:p>
          <a:p>
            <a:r>
              <a:rPr lang="en-US" sz="2400" dirty="0">
                <a:hlinkClick r:id="rId2"/>
              </a:rPr>
              <a:t>https://osgconnect.net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2" descr="Image result for open science grid">
            <a:extLst>
              <a:ext uri="{FF2B5EF4-FFF2-40B4-BE49-F238E27FC236}">
                <a16:creationId xmlns:a16="http://schemas.microsoft.com/office/drawing/2014/main" id="{1762BA3E-35C6-3C6C-3E2F-01202586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740" y="1896168"/>
            <a:ext cx="5753356" cy="32451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47208-2950-FFF3-4BA5-3CCDCE9F068F}"/>
              </a:ext>
            </a:extLst>
          </p:cNvPr>
          <p:cNvSpPr txBox="1"/>
          <p:nvPr/>
        </p:nvSpPr>
        <p:spPr>
          <a:xfrm>
            <a:off x="7683968" y="5141269"/>
            <a:ext cx="411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swc-osg-workshop.github.io</a:t>
            </a:r>
            <a:r>
              <a:rPr lang="en-US" sz="1200" i="1" dirty="0"/>
              <a:t>/OSG-UserTraining-JLab-2019/materials/AHM/01-IntroGrid.html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survey and feedback form at http://tinyurl.com/curc-survey18.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Incredibly Easy Parallelization with High Throughput Computing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March 7,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 descr="QR code with link to https://github.com/ResearchComputing/easy_parallelization_htc_primer &#13;&#10;">
            <a:extLst>
              <a:ext uri="{FF2B5EF4-FFF2-40B4-BE49-F238E27FC236}">
                <a16:creationId xmlns:a16="http://schemas.microsoft.com/office/drawing/2014/main" id="{257953E6-16DD-DE3F-0150-89BDDEE1CB71}"/>
              </a:ext>
            </a:extLst>
          </p:cNvPr>
          <p:cNvGrpSpPr/>
          <p:nvPr/>
        </p:nvGrpSpPr>
        <p:grpSpPr>
          <a:xfrm>
            <a:off x="7227875" y="1943748"/>
            <a:ext cx="4531547" cy="4112473"/>
            <a:chOff x="7227875" y="1943748"/>
            <a:chExt cx="4531547" cy="41124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0AA99F-3D3E-83A9-4A7C-4730183C0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886650" y="1943748"/>
              <a:ext cx="3213999" cy="32139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1CE021-D81D-A362-27C3-90945AB46B7E}"/>
                </a:ext>
              </a:extLst>
            </p:cNvPr>
            <p:cNvSpPr txBox="1"/>
            <p:nvPr/>
          </p:nvSpPr>
          <p:spPr>
            <a:xfrm>
              <a:off x="7227875" y="5132891"/>
              <a:ext cx="453154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1800" b="1" dirty="0">
                  <a:latin typeface="Century Gothic"/>
                </a:rPr>
                <a:t>Slides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Century Gothic"/>
                  <a:hlinkClick r:id="rId8"/>
                </a:rPr>
                <a:t>https://github.com/ResearchComputing/easy_parallelization_htc_primer</a:t>
              </a:r>
              <a:r>
                <a:rPr lang="en-US" sz="1800" b="1" dirty="0">
                  <a:latin typeface="Century Gothic"/>
                </a:rPr>
                <a:t> </a:t>
              </a:r>
              <a:endParaRPr lang="en-US" sz="1800" dirty="0">
                <a:latin typeface="Century Gothic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7" y="835283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6" y="5688015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6" y="571001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6" y="5688014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20" y="568852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 and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Introduction to high throughput computing (HTC)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1: Job Arrays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2: Load Balancer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3: GNU Parallel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Open Science Grid</a:t>
            </a:r>
            <a:endParaRPr lang="en-US" sz="28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High Throughput Computing (HTC)?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72" y="1840769"/>
            <a:ext cx="3804679" cy="51480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Internal parallelization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 descr="Image demonstrating internal parallelization, whereby parallelization occurs within the code. The code can then be run across one or more nodes. ">
            <a:extLst>
              <a:ext uri="{FF2B5EF4-FFF2-40B4-BE49-F238E27FC236}">
                <a16:creationId xmlns:a16="http://schemas.microsoft.com/office/drawing/2014/main" id="{05C8B358-7AC3-E1EA-681D-915AFD97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2" y="2767718"/>
            <a:ext cx="4348371" cy="1247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A2A2D-BEAC-A01C-8656-C9AC1AAE3EC7}"/>
              </a:ext>
            </a:extLst>
          </p:cNvPr>
          <p:cNvSpPr txBox="1"/>
          <p:nvPr/>
        </p:nvSpPr>
        <p:spPr>
          <a:xfrm>
            <a:off x="729772" y="453224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Climate 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914392-4247-84EB-2C8B-F2A3C4214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05670" y="1543915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6708260" y="185070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External parallelization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 descr="Image demonstrating external parallelization, showing how many small jobs can be scheduled on multiple compute nodes. ">
            <a:extLst>
              <a:ext uri="{FF2B5EF4-FFF2-40B4-BE49-F238E27FC236}">
                <a16:creationId xmlns:a16="http://schemas.microsoft.com/office/drawing/2014/main" id="{5327F789-5AF4-3F32-B8A9-2B4453040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186" y="2551005"/>
            <a:ext cx="4231933" cy="1755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08DF5B-DDE7-E7D9-3D8A-4E845304B4E2}"/>
              </a:ext>
            </a:extLst>
          </p:cNvPr>
          <p:cNvSpPr txBox="1"/>
          <p:nvPr/>
        </p:nvSpPr>
        <p:spPr>
          <a:xfrm>
            <a:off x="6708260" y="453224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Image processing</a:t>
            </a:r>
          </a:p>
        </p:txBody>
      </p:sp>
      <p:grpSp>
        <p:nvGrpSpPr>
          <p:cNvPr id="5" name="Group 4" descr="Image and text emphasizing that external parallelization is HTC.">
            <a:extLst>
              <a:ext uri="{FF2B5EF4-FFF2-40B4-BE49-F238E27FC236}">
                <a16:creationId xmlns:a16="http://schemas.microsoft.com/office/drawing/2014/main" id="{6AA3A9BC-C1BF-7A2A-DF68-C31BC7ADBA99}"/>
              </a:ext>
            </a:extLst>
          </p:cNvPr>
          <p:cNvGrpSpPr/>
          <p:nvPr/>
        </p:nvGrpSpPr>
        <p:grpSpPr>
          <a:xfrm>
            <a:off x="7295322" y="5282422"/>
            <a:ext cx="1624651" cy="597932"/>
            <a:chOff x="7295322" y="5282422"/>
            <a:chExt cx="1624651" cy="5979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A37BA3-4924-90B2-3CAE-4DD671E94AA2}"/>
                </a:ext>
              </a:extLst>
            </p:cNvPr>
            <p:cNvSpPr txBox="1"/>
            <p:nvPr/>
          </p:nvSpPr>
          <p:spPr>
            <a:xfrm>
              <a:off x="7295322" y="5511022"/>
              <a:ext cx="1531188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This is HTC!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1090B0-A619-5294-8F6A-20150B965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973" y="5282422"/>
              <a:ext cx="0" cy="40146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4D650-06AB-21B2-4101-44883BB5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F32F-2F23-04D0-52F6-2820FECC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363" y="2608263"/>
            <a:ext cx="454818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Concept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816DF-193D-B400-897F-4B9366AF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43F5A-819B-06C1-4338-5BA80A1AC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3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9E0A2-C9C7-24C6-9AFC-3A1CF3D3C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D87F-44EE-18A7-7159-6BC21D9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graphicFrame>
        <p:nvGraphicFramePr>
          <p:cNvPr id="7" name="Table 6" descr="Table showing the three methods for HTC on Alpine.">
            <a:extLst>
              <a:ext uri="{FF2B5EF4-FFF2-40B4-BE49-F238E27FC236}">
                <a16:creationId xmlns:a16="http://schemas.microsoft.com/office/drawing/2014/main" id="{15C0E94B-CB1D-40E2-BF76-855160371CD3}"/>
              </a:ext>
            </a:extLst>
          </p:cNvPr>
          <p:cNvGraphicFramePr>
            <a:graphicFrameLocks noGrp="1"/>
          </p:cNvGraphicFramePr>
          <p:nvPr/>
        </p:nvGraphicFramePr>
        <p:xfrm>
          <a:off x="1279578" y="1175231"/>
          <a:ext cx="9632844" cy="40925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85230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2262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3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Job length?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&gt; 10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3511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Where can I use?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 or your laptop/desktop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20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jobs in queue?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1000 across all arrays/jobs; each array member counts as a job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568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job?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works best on one node/machine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task?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585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Does it reserve a controller core?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  <a:tr h="696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Other features?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Easy to adapt a "regular" job script to accommodate job arrays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Works well for input files with heterogeneous names ; easy to set up multi-node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Great for replacing/speeding up loops; Can pick up where you left off if job times out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0994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98F244-9E1C-4049-441E-55500294BDB8}"/>
              </a:ext>
            </a:extLst>
          </p:cNvPr>
          <p:cNvSpPr txBox="1"/>
          <p:nvPr/>
        </p:nvSpPr>
        <p:spPr>
          <a:xfrm>
            <a:off x="7941647" y="5498103"/>
            <a:ext cx="34121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Now let’s try some examples….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08F4-32BE-A8E1-3098-715D70CE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F921B-4B66-3730-98BB-0F9B6DC7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8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29644-74B5-4E2D-BEDE-3DE00DA1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C6F9-9912-EAE3-1FD9-D74747702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363" y="2608263"/>
            <a:ext cx="454818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Concept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AB6CA-F4E2-A4BC-6FF7-8799F944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67A9C-FC49-99E2-6C14-85F1D454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5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…or login to CURC via your browser:  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grpSp>
        <p:nvGrpSpPr>
          <p:cNvPr id="6" name="Group 5" descr="Image demonstrating how to ssh to CURC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</a:t>
              </a:r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Additional information:</a:t>
            </a:r>
          </a:p>
          <a:p>
            <a:r>
              <a:rPr lang="en-US" sz="1200" i="1">
                <a:hlinkClick r:id="rId4"/>
              </a:rPr>
              <a:t>https://curc.readthedocs.io/en/latest/access/logging-in.html</a:t>
            </a:r>
            <a:r>
              <a:rPr lang="en-US" sz="1200" i="1"/>
              <a:t> </a:t>
            </a:r>
          </a:p>
          <a:p>
            <a:r>
              <a:rPr lang="en-US" sz="1200" i="1">
                <a:hlinkClick r:id="rId5"/>
              </a:rPr>
              <a:t>https://curc.readthedocs.io/en/latest/gateways/OnDemand.html</a:t>
            </a:r>
            <a:endParaRPr lang="en-US" sz="1200" i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elements/1.1/"/>
    <ds:schemaRef ds:uri="http://schemas.microsoft.com/office/infopath/2007/PartnerControls"/>
    <ds:schemaRef ds:uri="a1519f9a-9d6a-41c1-afc9-552e4069f82f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2c16b9d-8c83-445e-a4f4-1fe3d2f43f1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13854</TotalTime>
  <Words>1048</Words>
  <Application>Microsoft Macintosh PowerPoint</Application>
  <PresentationFormat>Widescreen</PresentationFormat>
  <Paragraphs>182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Atkinson Hyperlegible</vt:lpstr>
      <vt:lpstr>Calibri</vt:lpstr>
      <vt:lpstr>Century Gothic</vt:lpstr>
      <vt:lpstr>Monaco</vt:lpstr>
      <vt:lpstr>CUB Content </vt:lpstr>
      <vt:lpstr>RC Primer: Incredibly Easy Parallelization with High Throughput Computing</vt:lpstr>
      <vt:lpstr>Incredibly Easy Parallelization with High Throughput Computing</vt:lpstr>
      <vt:lpstr>PowerPoint Presentation</vt:lpstr>
      <vt:lpstr>Learning Objectives and Outline</vt:lpstr>
      <vt:lpstr>What is High Throughput Computing (HTC)?</vt:lpstr>
      <vt:lpstr>Concept review</vt:lpstr>
      <vt:lpstr>Three HTC methods for Alpine</vt:lpstr>
      <vt:lpstr>Concept review</vt:lpstr>
      <vt:lpstr>Logging into CU Research Computing</vt:lpstr>
      <vt:lpstr>Download the example files</vt:lpstr>
      <vt:lpstr>Method 1 Example: Job Arrays</vt:lpstr>
      <vt:lpstr>Method 2 Example: Load Balancer</vt:lpstr>
      <vt:lpstr>Method 3 Example: GNU Parallel</vt:lpstr>
      <vt:lpstr>Concept review</vt:lpstr>
      <vt:lpstr>A Community HTC Resource beyond Alpine: Open Science Grid (OSG)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14</cp:revision>
  <dcterms:created xsi:type="dcterms:W3CDTF">2023-01-13T17:07:22Z</dcterms:created>
  <dcterms:modified xsi:type="dcterms:W3CDTF">2025-03-07T15:43:44Z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